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2" r:id="rId3"/>
    <p:sldId id="362" r:id="rId4"/>
    <p:sldId id="355" r:id="rId5"/>
    <p:sldId id="359" r:id="rId6"/>
    <p:sldId id="360" r:id="rId7"/>
    <p:sldId id="357" r:id="rId8"/>
    <p:sldId id="361" r:id="rId9"/>
    <p:sldId id="358" r:id="rId10"/>
    <p:sldId id="298" r:id="rId1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1" d="100"/>
          <a:sy n="81" d="100"/>
        </p:scale>
        <p:origin x="15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10</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75816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04623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4847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29853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63656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55523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16288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356473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2400" dirty="0">
                <a:solidFill>
                  <a:srgbClr val="000000"/>
                </a:solidFill>
                <a:latin typeface="Calibri" panose="020F0502020204030204" pitchFamily="34" charset="0"/>
                <a:cs typeface="Calibri" panose="020F0502020204030204" pitchFamily="34" charset="0"/>
              </a:rPr>
              <a:t>4.4. ANTET VE PARÇA LİSTESİ</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4.4.1. </a:t>
            </a:r>
            <a:r>
              <a:rPr lang="tr-TR" sz="2400" dirty="0" err="1">
                <a:solidFill>
                  <a:srgbClr val="000000"/>
                </a:solidFill>
                <a:latin typeface="Calibri" panose="020F0502020204030204" pitchFamily="34" charset="0"/>
                <a:cs typeface="Calibri" panose="020F0502020204030204" pitchFamily="34" charset="0"/>
              </a:rPr>
              <a:t>Tittle</a:t>
            </a:r>
            <a:r>
              <a:rPr lang="tr-TR" sz="2400" dirty="0">
                <a:solidFill>
                  <a:srgbClr val="000000"/>
                </a:solidFill>
                <a:latin typeface="Calibri" panose="020F0502020204030204" pitchFamily="34" charset="0"/>
                <a:cs typeface="Calibri" panose="020F0502020204030204" pitchFamily="34" charset="0"/>
              </a:rPr>
              <a:t> </a:t>
            </a:r>
            <a:r>
              <a:rPr lang="tr-TR" sz="2400" dirty="0" err="1">
                <a:solidFill>
                  <a:srgbClr val="000000"/>
                </a:solidFill>
                <a:latin typeface="Calibri" panose="020F0502020204030204" pitchFamily="34" charset="0"/>
                <a:cs typeface="Calibri" panose="020F0502020204030204" pitchFamily="34" charset="0"/>
              </a:rPr>
              <a:t>Block</a:t>
            </a:r>
            <a:r>
              <a:rPr lang="tr-TR" sz="2400" dirty="0">
                <a:solidFill>
                  <a:srgbClr val="000000"/>
                </a:solidFill>
                <a:latin typeface="Calibri" panose="020F0502020204030204" pitchFamily="34" charset="0"/>
                <a:cs typeface="Calibri" panose="020F0502020204030204" pitchFamily="34" charset="0"/>
              </a:rPr>
              <a:t> (Antet</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4.4.2. </a:t>
            </a:r>
            <a:r>
              <a:rPr lang="tr-TR" sz="2400" dirty="0" err="1">
                <a:solidFill>
                  <a:srgbClr val="000000"/>
                </a:solidFill>
                <a:latin typeface="Calibri" panose="020F0502020204030204" pitchFamily="34" charset="0"/>
                <a:cs typeface="Calibri" panose="020F0502020204030204" pitchFamily="34" charset="0"/>
              </a:rPr>
              <a:t>Parts</a:t>
            </a:r>
            <a:r>
              <a:rPr lang="tr-TR" sz="2400" dirty="0">
                <a:solidFill>
                  <a:srgbClr val="000000"/>
                </a:solidFill>
                <a:latin typeface="Calibri" panose="020F0502020204030204" pitchFamily="34" charset="0"/>
                <a:cs typeface="Calibri" panose="020F0502020204030204" pitchFamily="34" charset="0"/>
              </a:rPr>
              <a:t> </a:t>
            </a:r>
            <a:r>
              <a:rPr lang="tr-TR" sz="2400" dirty="0" err="1">
                <a:solidFill>
                  <a:srgbClr val="000000"/>
                </a:solidFill>
                <a:latin typeface="Calibri" panose="020F0502020204030204" pitchFamily="34" charset="0"/>
                <a:cs typeface="Calibri" panose="020F0502020204030204" pitchFamily="34" charset="0"/>
              </a:rPr>
              <a:t>List</a:t>
            </a:r>
            <a:r>
              <a:rPr lang="tr-TR" sz="2400" dirty="0">
                <a:solidFill>
                  <a:srgbClr val="000000"/>
                </a:solidFill>
                <a:latin typeface="Calibri" panose="020F0502020204030204" pitchFamily="34" charset="0"/>
                <a:cs typeface="Calibri" panose="020F0502020204030204" pitchFamily="34" charset="0"/>
              </a:rPr>
              <a:t> (Parça Listesi)</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TEKNİK RESMİNİ ALMA</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17.Hafta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3016210"/>
          </a:xfrm>
          <a:prstGeom prst="rect">
            <a:avLst/>
          </a:prstGeom>
          <a:noFill/>
        </p:spPr>
        <p:txBody>
          <a:bodyPr wrap="square">
            <a:spAutoFit/>
          </a:bodyPr>
          <a:lstStyle/>
          <a:p>
            <a:pPr marL="273050" indent="-273050" algn="l"/>
            <a:r>
              <a:rPr lang="es-ES" sz="1800" b="1" u="sng" dirty="0"/>
              <a:t>4.4. ANTET VE PARÇA LİSTESİ</a:t>
            </a:r>
            <a:endParaRPr lang="tr-TR" sz="1800" b="1" u="sng" dirty="0"/>
          </a:p>
          <a:p>
            <a:pPr marL="273050" indent="-273050" algn="l"/>
            <a:r>
              <a:rPr lang="tr-TR" sz="1400" dirty="0"/>
              <a:t>		 Parça görünüşleri yerleştirilmeden önce teknik resim sayfaları dış çerçeve ve antet olmak üzere temel olarak iki bölümden oluşur.</a:t>
            </a:r>
          </a:p>
          <a:p>
            <a:pPr marL="273050" indent="-273050" algn="l"/>
            <a:r>
              <a:rPr lang="tr-TR" sz="1800" b="1" u="sng" dirty="0"/>
              <a:t>4.4.1. </a:t>
            </a:r>
            <a:r>
              <a:rPr lang="tr-TR" sz="1800" b="1" u="sng" dirty="0" err="1"/>
              <a:t>Tittle</a:t>
            </a:r>
            <a:r>
              <a:rPr lang="tr-TR" sz="1800" b="1" u="sng" dirty="0"/>
              <a:t> </a:t>
            </a:r>
            <a:r>
              <a:rPr lang="tr-TR" sz="1800" b="1" u="sng" dirty="0" err="1"/>
              <a:t>Block</a:t>
            </a:r>
            <a:r>
              <a:rPr lang="tr-TR" sz="1800" b="1" u="sng" dirty="0"/>
              <a:t> (Antet)</a:t>
            </a:r>
          </a:p>
          <a:p>
            <a:pPr indent="273050" algn="l"/>
            <a:r>
              <a:rPr lang="tr-TR" sz="1400" b="1" dirty="0"/>
              <a:t>Antet: </a:t>
            </a:r>
            <a:r>
              <a:rPr lang="tr-TR" sz="1400" dirty="0"/>
              <a:t>Çizim ile ilgili gerekli bilgilerin (çizen, tarih, parçanın adı ve resim numarası vb.) bulunduğu bölümdür. Bir tablo içinde verilen bilgiler genellikle kâğıdın sağ alt tarafında bulunur. Program bünyesinde verilen şablonlarda antet hazır olarak gelmektedir. </a:t>
            </a:r>
          </a:p>
          <a:p>
            <a:pPr indent="273050" algn="l"/>
            <a:r>
              <a:rPr lang="tr-TR" sz="1400" dirty="0"/>
              <a:t>Kullanıcı tanımlı antet kullanmak için </a:t>
            </a:r>
            <a:r>
              <a:rPr lang="tr-TR" sz="1400" dirty="0" err="1"/>
              <a:t>Sheet</a:t>
            </a:r>
            <a:r>
              <a:rPr lang="tr-TR" sz="1400" dirty="0"/>
              <a:t> </a:t>
            </a:r>
            <a:r>
              <a:rPr lang="tr-TR" sz="1400" dirty="0" err="1"/>
              <a:t>Setting</a:t>
            </a:r>
            <a:r>
              <a:rPr lang="tr-TR" sz="1400" dirty="0"/>
              <a:t> bölümünün altında bulunan </a:t>
            </a:r>
            <a:r>
              <a:rPr lang="tr-TR" sz="1400" dirty="0" err="1"/>
              <a:t>Title</a:t>
            </a:r>
            <a:r>
              <a:rPr lang="tr-TR" sz="1400" dirty="0"/>
              <a:t> </a:t>
            </a:r>
            <a:r>
              <a:rPr lang="tr-TR" sz="1400" dirty="0" err="1"/>
              <a:t>Block</a:t>
            </a:r>
            <a:r>
              <a:rPr lang="tr-TR" sz="1400" dirty="0"/>
              <a:t> komutunu kullanılır.</a:t>
            </a:r>
          </a:p>
          <a:p>
            <a:pPr indent="273050" algn="l"/>
            <a:r>
              <a:rPr lang="tr-TR" sz="1400" b="1" dirty="0" err="1"/>
              <a:t>Title</a:t>
            </a:r>
            <a:r>
              <a:rPr lang="tr-TR" sz="1400" b="1" dirty="0"/>
              <a:t> </a:t>
            </a:r>
            <a:r>
              <a:rPr lang="tr-TR" sz="1400" b="1" dirty="0" err="1"/>
              <a:t>Block</a:t>
            </a:r>
            <a:r>
              <a:rPr lang="tr-TR" sz="1400" b="1" dirty="0"/>
              <a:t> </a:t>
            </a:r>
            <a:r>
              <a:rPr lang="tr-TR" sz="1400" dirty="0"/>
              <a:t>komutu üzerindeyken farenin sağ tuşuna basılarak </a:t>
            </a:r>
            <a:r>
              <a:rPr lang="tr-TR" sz="1400" b="1" dirty="0" err="1"/>
              <a:t>Edit</a:t>
            </a:r>
            <a:r>
              <a:rPr lang="tr-TR" sz="1400" b="1" dirty="0"/>
              <a:t> </a:t>
            </a:r>
            <a:r>
              <a:rPr lang="tr-TR" sz="1400" b="1" dirty="0" err="1"/>
              <a:t>Title</a:t>
            </a:r>
            <a:r>
              <a:rPr lang="tr-TR" sz="1400" b="1" dirty="0"/>
              <a:t> </a:t>
            </a:r>
            <a:r>
              <a:rPr lang="tr-TR" sz="1400" b="1" dirty="0" err="1"/>
              <a:t>Block</a:t>
            </a:r>
            <a:r>
              <a:rPr lang="tr-TR" sz="1400" b="1" dirty="0"/>
              <a:t> </a:t>
            </a:r>
            <a:r>
              <a:rPr lang="tr-TR" sz="1400" dirty="0"/>
              <a:t>komutu seçilir Ekrana gelen diyalog kutusundan referans alınacak antet şablonu ve yeni antedin adı yazılır ve OK tuşuna basılır Oluşturulmak istenen antedin çerçevesi çizilir, yazıları ve etiketleri yerleştirilip </a:t>
            </a:r>
            <a:r>
              <a:rPr lang="tr-TR" sz="1400" dirty="0" err="1"/>
              <a:t>Finish</a:t>
            </a:r>
            <a:r>
              <a:rPr lang="tr-TR" sz="1400" dirty="0"/>
              <a:t> </a:t>
            </a:r>
            <a:r>
              <a:rPr lang="tr-TR" sz="1400" dirty="0" err="1"/>
              <a:t>Title</a:t>
            </a:r>
            <a:r>
              <a:rPr lang="tr-TR" sz="1400" dirty="0"/>
              <a:t> </a:t>
            </a:r>
            <a:r>
              <a:rPr lang="tr-TR" sz="1400" dirty="0" err="1"/>
              <a:t>Block</a:t>
            </a:r>
            <a:r>
              <a:rPr lang="tr-TR" sz="1400" dirty="0"/>
              <a:t> butonu ile onaylanır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5" name="Resim 4">
            <a:extLst>
              <a:ext uri="{FF2B5EF4-FFF2-40B4-BE49-F238E27FC236}">
                <a16:creationId xmlns:a16="http://schemas.microsoft.com/office/drawing/2014/main" id="{0769C534-9CF6-0EC7-936F-BD472C1F1169}"/>
              </a:ext>
            </a:extLst>
          </p:cNvPr>
          <p:cNvPicPr>
            <a:picLocks noChangeAspect="1"/>
          </p:cNvPicPr>
          <p:nvPr/>
        </p:nvPicPr>
        <p:blipFill rotWithShape="1">
          <a:blip r:embed="rId4"/>
          <a:srcRect l="42125" t="33200" r="16138" b="8160"/>
          <a:stretch/>
        </p:blipFill>
        <p:spPr>
          <a:xfrm>
            <a:off x="3347864" y="4647327"/>
            <a:ext cx="2376264" cy="1878018"/>
          </a:xfrm>
          <a:prstGeom prst="rect">
            <a:avLst/>
          </a:prstGeom>
        </p:spPr>
      </p:pic>
    </p:spTree>
    <p:extLst>
      <p:ext uri="{BB962C8B-B14F-4D97-AF65-F5344CB8AC3E}">
        <p14:creationId xmlns:p14="http://schemas.microsoft.com/office/powerpoint/2010/main" val="423532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2092881"/>
          </a:xfrm>
          <a:prstGeom prst="rect">
            <a:avLst/>
          </a:prstGeom>
          <a:noFill/>
        </p:spPr>
        <p:txBody>
          <a:bodyPr wrap="square">
            <a:spAutoFit/>
          </a:bodyPr>
          <a:lstStyle/>
          <a:p>
            <a:pPr marL="273050" indent="-273050" algn="l"/>
            <a:r>
              <a:rPr lang="fr-FR" sz="1800" b="1" u="sng" dirty="0"/>
              <a:t>4.4.2. Parts List (</a:t>
            </a:r>
            <a:r>
              <a:rPr lang="fr-FR" sz="1800" b="1" u="sng" dirty="0" err="1"/>
              <a:t>Parça</a:t>
            </a:r>
            <a:r>
              <a:rPr lang="fr-FR" sz="1800" b="1" u="sng" dirty="0"/>
              <a:t> </a:t>
            </a:r>
            <a:r>
              <a:rPr lang="fr-FR" sz="1800" b="1" u="sng" dirty="0" err="1"/>
              <a:t>Listesi</a:t>
            </a:r>
            <a:r>
              <a:rPr lang="tr-TR" sz="1800" b="1" u="sng" dirty="0"/>
              <a:t>)</a:t>
            </a:r>
            <a:r>
              <a:rPr lang="tr-TR" sz="1400" dirty="0"/>
              <a:t>	</a:t>
            </a:r>
          </a:p>
          <a:p>
            <a:pPr indent="447675" algn="l"/>
            <a:r>
              <a:rPr lang="tr-TR" sz="1400" dirty="0"/>
              <a:t>Montaj resimleri için parça listesi tablosunun otomatik olarak oluşturulmasını sağlayan komuttur. Teknik resim sayfasına montajın görünüş/görünüşleri yerleştirildikten sonra bu komut seçilir ve sayfa içinde istenen yere konumlandırılır. montaj parçasının önden görünüşünün yerleştirildiği bir teknik resim sayfasına parça listesi eklenmiştir. </a:t>
            </a:r>
          </a:p>
          <a:p>
            <a:pPr indent="447675" algn="l"/>
            <a:r>
              <a:rPr lang="tr-TR" sz="1400" dirty="0"/>
              <a:t>Parça listesi ile birlikte parçalar üzerine parça numarası baloncukları da otomatik olarak eklenir. izometrik görünüş yerleştirilmiş bir teknik resim sayfasına parça listesinin eklenişi gösterilmiştir. </a:t>
            </a:r>
          </a:p>
          <a:p>
            <a:pPr indent="447675" algn="l"/>
            <a:r>
              <a:rPr lang="tr-TR" sz="1400" dirty="0"/>
              <a:t>Parça listesi üzerinde duble </a:t>
            </a:r>
            <a:r>
              <a:rPr lang="tr-TR" sz="1400" dirty="0" err="1"/>
              <a:t>click</a:t>
            </a:r>
            <a:r>
              <a:rPr lang="tr-TR" sz="1400" dirty="0"/>
              <a:t> yapıldığında diyalog kutusu açılır ve buradan listeye eklenecek unsurlar kontrol edilebilir ve sıraları değiştirilebilir.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67DA06A4-6AB3-9D85-8147-F56521488B16}"/>
              </a:ext>
            </a:extLst>
          </p:cNvPr>
          <p:cNvPicPr>
            <a:picLocks noChangeAspect="1"/>
          </p:cNvPicPr>
          <p:nvPr/>
        </p:nvPicPr>
        <p:blipFill rotWithShape="1">
          <a:blip r:embed="rId4"/>
          <a:srcRect l="35596" t="47884" r="24800" b="13601"/>
          <a:stretch/>
        </p:blipFill>
        <p:spPr>
          <a:xfrm>
            <a:off x="2146604" y="3861048"/>
            <a:ext cx="5112568" cy="2796811"/>
          </a:xfrm>
          <a:prstGeom prst="rect">
            <a:avLst/>
          </a:prstGeom>
        </p:spPr>
      </p:pic>
    </p:spTree>
    <p:extLst>
      <p:ext uri="{BB962C8B-B14F-4D97-AF65-F5344CB8AC3E}">
        <p14:creationId xmlns:p14="http://schemas.microsoft.com/office/powerpoint/2010/main" val="190507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07904" y="2132856"/>
            <a:ext cx="8658708" cy="1815882"/>
          </a:xfrm>
          <a:prstGeom prst="rect">
            <a:avLst/>
          </a:prstGeom>
          <a:noFill/>
        </p:spPr>
        <p:txBody>
          <a:bodyPr wrap="square">
            <a:spAutoFit/>
          </a:bodyPr>
          <a:lstStyle/>
          <a:p>
            <a:pPr marL="174625" indent="-174625" algn="l"/>
            <a:r>
              <a:rPr lang="tr-TR" sz="1400" b="1" dirty="0"/>
              <a:t>Parça listesine eklenebilecek unsurlar aşağıdaki gibidir.</a:t>
            </a:r>
          </a:p>
          <a:p>
            <a:pPr marL="174625" algn="l"/>
            <a:r>
              <a:rPr lang="tr-TR" sz="1400" dirty="0" err="1"/>
              <a:t>Item</a:t>
            </a:r>
            <a:r>
              <a:rPr lang="tr-TR" sz="1400" dirty="0"/>
              <a:t>: Montaj sırası </a:t>
            </a:r>
          </a:p>
          <a:p>
            <a:pPr marL="174625" algn="l"/>
            <a:r>
              <a:rPr lang="tr-TR" sz="1400" dirty="0" err="1"/>
              <a:t>Part</a:t>
            </a:r>
            <a:r>
              <a:rPr lang="tr-TR" sz="1400" dirty="0"/>
              <a:t> </a:t>
            </a:r>
            <a:r>
              <a:rPr lang="tr-TR" sz="1400" dirty="0" err="1"/>
              <a:t>Number</a:t>
            </a:r>
            <a:r>
              <a:rPr lang="tr-TR" sz="1400" dirty="0"/>
              <a:t>: Parça numarası </a:t>
            </a:r>
          </a:p>
          <a:p>
            <a:pPr marL="174625" algn="l"/>
            <a:r>
              <a:rPr lang="tr-TR" sz="1400" dirty="0" err="1"/>
              <a:t>Description</a:t>
            </a:r>
            <a:r>
              <a:rPr lang="tr-TR" sz="1400" dirty="0"/>
              <a:t>: Açıklama</a:t>
            </a:r>
          </a:p>
          <a:p>
            <a:pPr marL="174625" algn="l"/>
            <a:r>
              <a:rPr lang="tr-TR" sz="1400" dirty="0" err="1"/>
              <a:t>Qty</a:t>
            </a:r>
            <a:r>
              <a:rPr lang="tr-TR" sz="1400" dirty="0"/>
              <a:t>: Parça adedi </a:t>
            </a:r>
          </a:p>
          <a:p>
            <a:pPr marL="174625" algn="l"/>
            <a:r>
              <a:rPr lang="tr-TR" sz="1400" dirty="0" err="1"/>
              <a:t>Part</a:t>
            </a:r>
            <a:r>
              <a:rPr lang="tr-TR" sz="1400" dirty="0"/>
              <a:t> Name: Parça ismi </a:t>
            </a:r>
          </a:p>
          <a:p>
            <a:pPr marL="174625" algn="l"/>
            <a:r>
              <a:rPr lang="tr-TR" sz="1400" dirty="0" err="1"/>
              <a:t>Material</a:t>
            </a:r>
            <a:r>
              <a:rPr lang="tr-TR" sz="1400" dirty="0"/>
              <a:t>: Malzeme bilgisi</a:t>
            </a:r>
          </a:p>
          <a:p>
            <a:pPr marL="174625" algn="l"/>
            <a:r>
              <a:rPr lang="tr-TR" sz="1400" dirty="0" err="1"/>
              <a:t>Mass</a:t>
            </a:r>
            <a:r>
              <a:rPr lang="tr-TR" sz="1400" dirty="0"/>
              <a:t>: Ağırlık bilgisi</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3" name="Resim 2">
            <a:extLst>
              <a:ext uri="{FF2B5EF4-FFF2-40B4-BE49-F238E27FC236}">
                <a16:creationId xmlns:a16="http://schemas.microsoft.com/office/drawing/2014/main" id="{B2078E0B-EB03-7C93-15D4-132606E4997F}"/>
              </a:ext>
            </a:extLst>
          </p:cNvPr>
          <p:cNvPicPr>
            <a:picLocks noChangeAspect="1"/>
          </p:cNvPicPr>
          <p:nvPr/>
        </p:nvPicPr>
        <p:blipFill rotWithShape="1">
          <a:blip r:embed="rId4"/>
          <a:srcRect l="76748" t="31987" b="5431"/>
          <a:stretch/>
        </p:blipFill>
        <p:spPr>
          <a:xfrm>
            <a:off x="179512" y="1772816"/>
            <a:ext cx="3456384" cy="5089324"/>
          </a:xfrm>
          <a:prstGeom prst="rect">
            <a:avLst/>
          </a:prstGeom>
        </p:spPr>
      </p:pic>
    </p:spTree>
    <p:extLst>
      <p:ext uri="{BB962C8B-B14F-4D97-AF65-F5344CB8AC3E}">
        <p14:creationId xmlns:p14="http://schemas.microsoft.com/office/powerpoint/2010/main" val="147280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556792"/>
            <a:ext cx="8658708" cy="954107"/>
          </a:xfrm>
          <a:prstGeom prst="rect">
            <a:avLst/>
          </a:prstGeom>
          <a:noFill/>
        </p:spPr>
        <p:txBody>
          <a:bodyPr wrap="square">
            <a:spAutoFit/>
          </a:bodyPr>
          <a:lstStyle/>
          <a:p>
            <a:pPr marL="174625" indent="-174625" algn="l"/>
            <a:r>
              <a:rPr lang="tr-TR" sz="1400" b="1" dirty="0"/>
              <a:t>• Hole anda </a:t>
            </a:r>
            <a:r>
              <a:rPr lang="tr-TR" sz="1400" b="1" dirty="0" err="1"/>
              <a:t>Thread</a:t>
            </a:r>
            <a:r>
              <a:rPr lang="tr-TR" sz="1400" b="1" dirty="0"/>
              <a:t> </a:t>
            </a:r>
            <a:r>
              <a:rPr lang="tr-TR" sz="1400" b="1" dirty="0" err="1"/>
              <a:t>Note</a:t>
            </a:r>
            <a:r>
              <a:rPr lang="tr-TR" sz="1400" b="1" dirty="0"/>
              <a:t>: </a:t>
            </a:r>
            <a:r>
              <a:rPr lang="tr-TR" sz="1400" dirty="0"/>
              <a:t>Delik sihirbazı ya da vida açma komutları ile oluşturulmuş deliklere kılavuz çizgi yardımı ile açıklama eklemek için kullanılan komuttur. Açıklama kısmında delik ya da vida ile ilgili bütün bilgiler yer alır. </a:t>
            </a:r>
            <a:r>
              <a:rPr lang="tr-TR" sz="1400" dirty="0" err="1"/>
              <a:t>Görsel’da</a:t>
            </a:r>
            <a:r>
              <a:rPr lang="tr-TR" sz="1400" dirty="0"/>
              <a:t> değişik Hole komutu ile oluşturulmuş delikler ve </a:t>
            </a:r>
            <a:r>
              <a:rPr lang="tr-TR" sz="1400" dirty="0" err="1"/>
              <a:t>Thread</a:t>
            </a:r>
            <a:r>
              <a:rPr lang="tr-TR" sz="1400" dirty="0"/>
              <a:t> komutu ile oluşturulmuş vida bilgileri kılavuz çizgiler ile gösterilmiştir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17876FBE-9C64-3C4E-D815-8750F70E94B0}"/>
              </a:ext>
            </a:extLst>
          </p:cNvPr>
          <p:cNvPicPr>
            <a:picLocks noChangeAspect="1"/>
          </p:cNvPicPr>
          <p:nvPr/>
        </p:nvPicPr>
        <p:blipFill rotWithShape="1">
          <a:blip r:embed="rId4"/>
          <a:srcRect l="33463" t="32150" r="24800" b="24800"/>
          <a:stretch/>
        </p:blipFill>
        <p:spPr>
          <a:xfrm>
            <a:off x="1619672" y="2522042"/>
            <a:ext cx="5544616" cy="3216923"/>
          </a:xfrm>
          <a:prstGeom prst="rect">
            <a:avLst/>
          </a:prstGeom>
        </p:spPr>
      </p:pic>
    </p:spTree>
    <p:extLst>
      <p:ext uri="{BB962C8B-B14F-4D97-AF65-F5344CB8AC3E}">
        <p14:creationId xmlns:p14="http://schemas.microsoft.com/office/powerpoint/2010/main" val="389022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800219"/>
          </a:xfrm>
          <a:prstGeom prst="rect">
            <a:avLst/>
          </a:prstGeom>
          <a:noFill/>
        </p:spPr>
        <p:txBody>
          <a:bodyPr wrap="square">
            <a:spAutoFit/>
          </a:bodyPr>
          <a:lstStyle/>
          <a:p>
            <a:pPr marL="273050" indent="-273050" algn="l"/>
            <a:r>
              <a:rPr lang="en-US" sz="1800" b="1" u="sng" dirty="0"/>
              <a:t>4.3.4. Symbols (</a:t>
            </a:r>
            <a:r>
              <a:rPr lang="en-US" sz="1800" b="1" u="sng" dirty="0" err="1"/>
              <a:t>Semboller</a:t>
            </a:r>
            <a:r>
              <a:rPr lang="en-US" sz="1800" b="1" u="sng" dirty="0"/>
              <a:t>)</a:t>
            </a:r>
            <a:endParaRPr lang="tr-TR" sz="1800" b="1" u="sng" dirty="0"/>
          </a:p>
          <a:p>
            <a:pPr marL="273050" indent="-273050" algn="l"/>
            <a:r>
              <a:rPr lang="tr-TR" sz="1400" dirty="0"/>
              <a:t>		Görünüşler üzerine şekil toleransları, konum toleransları, yüzey işleme işaretleri ve referans yüzeyleri eklemek için kullanılan komutların kullanıldığı bölümdür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sp>
        <p:nvSpPr>
          <p:cNvPr id="14" name="Metin kutusu 13">
            <a:extLst>
              <a:ext uri="{FF2B5EF4-FFF2-40B4-BE49-F238E27FC236}">
                <a16:creationId xmlns:a16="http://schemas.microsoft.com/office/drawing/2014/main" id="{7E815D3F-025C-06D8-95BE-FCDFB44513E9}"/>
              </a:ext>
            </a:extLst>
          </p:cNvPr>
          <p:cNvSpPr txBox="1"/>
          <p:nvPr/>
        </p:nvSpPr>
        <p:spPr>
          <a:xfrm>
            <a:off x="251520" y="3934650"/>
            <a:ext cx="8334423" cy="2893100"/>
          </a:xfrm>
          <a:prstGeom prst="rect">
            <a:avLst/>
          </a:prstGeom>
          <a:noFill/>
        </p:spPr>
        <p:txBody>
          <a:bodyPr wrap="square">
            <a:spAutoFit/>
          </a:bodyPr>
          <a:lstStyle/>
          <a:p>
            <a:pPr marL="174625" indent="-174625" algn="l"/>
            <a:r>
              <a:rPr lang="tr-TR" sz="1400" b="1" dirty="0"/>
              <a:t>• </a:t>
            </a:r>
            <a:r>
              <a:rPr lang="tr-TR" sz="1400" b="1" dirty="0" err="1"/>
              <a:t>Surface</a:t>
            </a:r>
            <a:r>
              <a:rPr lang="tr-TR" sz="1400" b="1" dirty="0"/>
              <a:t> </a:t>
            </a:r>
            <a:r>
              <a:rPr lang="tr-TR" sz="1400" b="1" dirty="0" err="1"/>
              <a:t>Texture</a:t>
            </a:r>
            <a:r>
              <a:rPr lang="tr-TR" sz="1400" b="1" dirty="0"/>
              <a:t>: </a:t>
            </a:r>
            <a:r>
              <a:rPr lang="tr-TR" sz="1400" dirty="0"/>
              <a:t>Yüzeylerin hangi yöntemle üretileceğinin açıklandığı sembollerdir. Konumlandırılacak yüzey seçilir ve (istenirse konum çizgileri eklemek için diğer noktalar seçilip) ENTER tuşuna basılır. Açılan diyalog kutusunda standartlar çerçevesinde değerler belirlenip OK tuşuna basılır</a:t>
            </a:r>
          </a:p>
          <a:p>
            <a:pPr marL="174625" indent="-174625" algn="l"/>
            <a:r>
              <a:rPr lang="tr-TR" sz="1400" b="1" dirty="0"/>
              <a:t>• </a:t>
            </a:r>
            <a:r>
              <a:rPr lang="tr-TR" sz="1400" b="1" dirty="0" err="1"/>
              <a:t>Feature</a:t>
            </a:r>
            <a:r>
              <a:rPr lang="tr-TR" sz="1400" b="1" dirty="0"/>
              <a:t> Control </a:t>
            </a:r>
            <a:r>
              <a:rPr lang="tr-TR" sz="1400" b="1" dirty="0" err="1"/>
              <a:t>Frame</a:t>
            </a:r>
            <a:r>
              <a:rPr lang="tr-TR" sz="1400" b="1" dirty="0"/>
              <a:t>:</a:t>
            </a:r>
            <a:r>
              <a:rPr lang="tr-TR" sz="1400" dirty="0"/>
              <a:t> Şekil ve konum toleransı eklemek için kullanılan komuttur. Konumu </a:t>
            </a:r>
            <a:r>
              <a:rPr lang="tr-TR" sz="1400" dirty="0" err="1"/>
              <a:t>Surface</a:t>
            </a:r>
            <a:r>
              <a:rPr lang="tr-TR" sz="1400" dirty="0"/>
              <a:t> </a:t>
            </a:r>
            <a:r>
              <a:rPr lang="tr-TR" sz="1400" dirty="0" err="1"/>
              <a:t>Textrure’de</a:t>
            </a:r>
            <a:r>
              <a:rPr lang="tr-TR" sz="1400" dirty="0"/>
              <a:t> olduğu gibi belirlenip ilgili toleranslar çerçevesinde değerler belirlenip OK tuşuna basılır </a:t>
            </a:r>
          </a:p>
          <a:p>
            <a:pPr marL="174625" indent="-174625" algn="l"/>
            <a:r>
              <a:rPr lang="tr-TR" sz="1400" b="1" dirty="0"/>
              <a:t>• </a:t>
            </a:r>
            <a:r>
              <a:rPr lang="tr-TR" sz="1400" b="1" dirty="0" err="1"/>
              <a:t>Datum</a:t>
            </a:r>
            <a:r>
              <a:rPr lang="tr-TR" sz="1400" b="1" dirty="0"/>
              <a:t> </a:t>
            </a:r>
            <a:r>
              <a:rPr lang="tr-TR" sz="1400" b="1" dirty="0" err="1"/>
              <a:t>Identifier</a:t>
            </a:r>
            <a:r>
              <a:rPr lang="tr-TR" sz="1400" b="1" dirty="0"/>
              <a:t>: </a:t>
            </a:r>
            <a:r>
              <a:rPr lang="tr-TR" sz="1400" dirty="0"/>
              <a:t>Görünüşlere referans sembol eklemek için kullanılan komuttur. Referans elemanı resim üzerinde harf ile gösterilir. Komut konumlandırıldıktan sonra açılan diyalog kutusuna ilgili değerler girilip OK tuşuna basılır.</a:t>
            </a:r>
          </a:p>
          <a:p>
            <a:pPr marL="174625" indent="-174625" algn="l"/>
            <a:r>
              <a:rPr lang="tr-TR" sz="1400" b="1" dirty="0"/>
              <a:t>• </a:t>
            </a:r>
            <a:r>
              <a:rPr lang="tr-TR" sz="1400" b="1" dirty="0" err="1"/>
              <a:t>Welding</a:t>
            </a:r>
            <a:r>
              <a:rPr lang="tr-TR" sz="1400" b="1" dirty="0"/>
              <a:t>: </a:t>
            </a:r>
            <a:r>
              <a:rPr lang="tr-TR" sz="1400" dirty="0"/>
              <a:t>Kaynak ile birleştirilmiş yüzeyler için tolerans belirlenen komuttur. Tolerans konumu belirlendikten sonra açılan diyalog kutusunda kaynak tolerans gösterim standartları </a:t>
            </a:r>
            <a:r>
              <a:rPr lang="tr-TR" sz="1400" dirty="0" err="1"/>
              <a:t>çerçevesindeki</a:t>
            </a:r>
            <a:r>
              <a:rPr lang="tr-TR" sz="1400" dirty="0"/>
              <a:t> değerler belirlenip OK tuşuna basılır Semboller görünüşler üzerine eklenirken ilgili standartlar referans alınmalıdır. </a:t>
            </a:r>
          </a:p>
        </p:txBody>
      </p:sp>
      <p:pic>
        <p:nvPicPr>
          <p:cNvPr id="5" name="Resim 4">
            <a:extLst>
              <a:ext uri="{FF2B5EF4-FFF2-40B4-BE49-F238E27FC236}">
                <a16:creationId xmlns:a16="http://schemas.microsoft.com/office/drawing/2014/main" id="{428329B4-14E8-606E-FFF5-49564E67E49A}"/>
              </a:ext>
            </a:extLst>
          </p:cNvPr>
          <p:cNvPicPr>
            <a:picLocks noChangeAspect="1"/>
          </p:cNvPicPr>
          <p:nvPr/>
        </p:nvPicPr>
        <p:blipFill rotWithShape="1">
          <a:blip r:embed="rId4"/>
          <a:srcRect l="34250" t="34562" r="23225" b="48600"/>
          <a:stretch/>
        </p:blipFill>
        <p:spPr>
          <a:xfrm>
            <a:off x="1502407" y="2405333"/>
            <a:ext cx="5832648" cy="1299084"/>
          </a:xfrm>
          <a:prstGeom prst="rect">
            <a:avLst/>
          </a:prstGeom>
        </p:spPr>
      </p:pic>
    </p:spTree>
    <p:extLst>
      <p:ext uri="{BB962C8B-B14F-4D97-AF65-F5344CB8AC3E}">
        <p14:creationId xmlns:p14="http://schemas.microsoft.com/office/powerpoint/2010/main" val="114860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85AC2B42-585A-3611-47BD-B3E2A1DEDFB3}"/>
              </a:ext>
            </a:extLst>
          </p:cNvPr>
          <p:cNvPicPr>
            <a:picLocks noChangeAspect="1"/>
          </p:cNvPicPr>
          <p:nvPr/>
        </p:nvPicPr>
        <p:blipFill rotWithShape="1">
          <a:blip r:embed="rId4"/>
          <a:srcRect l="34250" t="44400" r="23225" b="20600"/>
          <a:stretch/>
        </p:blipFill>
        <p:spPr>
          <a:xfrm>
            <a:off x="539552" y="2204864"/>
            <a:ext cx="8399014" cy="3888432"/>
          </a:xfrm>
          <a:prstGeom prst="rect">
            <a:avLst/>
          </a:prstGeom>
        </p:spPr>
      </p:pic>
    </p:spTree>
    <p:extLst>
      <p:ext uri="{BB962C8B-B14F-4D97-AF65-F5344CB8AC3E}">
        <p14:creationId xmlns:p14="http://schemas.microsoft.com/office/powerpoint/2010/main" val="883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584775"/>
          </a:xfrm>
          <a:prstGeom prst="rect">
            <a:avLst/>
          </a:prstGeom>
          <a:noFill/>
        </p:spPr>
        <p:txBody>
          <a:bodyPr wrap="square">
            <a:spAutoFit/>
          </a:bodyPr>
          <a:lstStyle/>
          <a:p>
            <a:pPr marL="273050" indent="-273050" algn="l"/>
            <a:r>
              <a:rPr lang="en-US" sz="1800" b="1" u="sng" dirty="0"/>
              <a:t>4.3.5. Tables (</a:t>
            </a:r>
            <a:r>
              <a:rPr lang="en-US" sz="1800" b="1" u="sng" dirty="0" err="1"/>
              <a:t>Tablolar</a:t>
            </a:r>
            <a:r>
              <a:rPr lang="en-US" sz="1800" b="1" u="sng" dirty="0"/>
              <a:t>)</a:t>
            </a:r>
            <a:endParaRPr lang="tr-TR" sz="1800" b="1" u="sng" dirty="0"/>
          </a:p>
          <a:p>
            <a:pPr marL="273050" indent="-273050" algn="l"/>
            <a:r>
              <a:rPr lang="tr-TR" sz="1400" dirty="0"/>
              <a:t>		Teknik resim sayfasına tablo eklemek için kullanılan komutların bulunduğu bölümdür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sp>
        <p:nvSpPr>
          <p:cNvPr id="14" name="Metin kutusu 13">
            <a:extLst>
              <a:ext uri="{FF2B5EF4-FFF2-40B4-BE49-F238E27FC236}">
                <a16:creationId xmlns:a16="http://schemas.microsoft.com/office/drawing/2014/main" id="{7E815D3F-025C-06D8-95BE-FCDFB44513E9}"/>
              </a:ext>
            </a:extLst>
          </p:cNvPr>
          <p:cNvSpPr txBox="1"/>
          <p:nvPr/>
        </p:nvSpPr>
        <p:spPr>
          <a:xfrm>
            <a:off x="251520" y="3934650"/>
            <a:ext cx="8334423" cy="523220"/>
          </a:xfrm>
          <a:prstGeom prst="rect">
            <a:avLst/>
          </a:prstGeom>
          <a:noFill/>
        </p:spPr>
        <p:txBody>
          <a:bodyPr wrap="square">
            <a:spAutoFit/>
          </a:bodyPr>
          <a:lstStyle/>
          <a:p>
            <a:pPr marL="174625" indent="-174625" algn="l"/>
            <a:r>
              <a:rPr lang="tr-TR" sz="1400" b="1" dirty="0" err="1"/>
              <a:t>Custom</a:t>
            </a:r>
            <a:r>
              <a:rPr lang="tr-TR" sz="1400" b="1" dirty="0"/>
              <a:t> </a:t>
            </a:r>
            <a:r>
              <a:rPr lang="tr-TR" sz="1400" b="1" dirty="0" err="1"/>
              <a:t>Table</a:t>
            </a:r>
            <a:r>
              <a:rPr lang="tr-TR" sz="1400" b="1" dirty="0"/>
              <a:t> </a:t>
            </a:r>
            <a:r>
              <a:rPr lang="tr-TR" sz="1400" dirty="0"/>
              <a:t>komutu seçildikten sonra ekranda satır ve sütunlardan oluşan tablo ve diyalog kutusu </a:t>
            </a:r>
          </a:p>
          <a:p>
            <a:pPr marL="174625" indent="-174625" algn="l"/>
            <a:r>
              <a:rPr lang="tr-TR" sz="1400" dirty="0"/>
              <a:t>görünür</a:t>
            </a:r>
          </a:p>
        </p:txBody>
      </p:sp>
      <p:pic>
        <p:nvPicPr>
          <p:cNvPr id="4" name="Resim 3">
            <a:extLst>
              <a:ext uri="{FF2B5EF4-FFF2-40B4-BE49-F238E27FC236}">
                <a16:creationId xmlns:a16="http://schemas.microsoft.com/office/drawing/2014/main" id="{06A062BA-8F1A-1A20-74FF-E93D3B17C4E1}"/>
              </a:ext>
            </a:extLst>
          </p:cNvPr>
          <p:cNvPicPr>
            <a:picLocks noChangeAspect="1"/>
          </p:cNvPicPr>
          <p:nvPr/>
        </p:nvPicPr>
        <p:blipFill rotWithShape="1">
          <a:blip r:embed="rId4"/>
          <a:srcRect l="34250" t="55355" r="23225" b="29000"/>
          <a:stretch/>
        </p:blipFill>
        <p:spPr>
          <a:xfrm>
            <a:off x="1043608" y="2247388"/>
            <a:ext cx="6408712" cy="1326271"/>
          </a:xfrm>
          <a:prstGeom prst="rect">
            <a:avLst/>
          </a:prstGeom>
        </p:spPr>
      </p:pic>
      <p:pic>
        <p:nvPicPr>
          <p:cNvPr id="8" name="Resim 7">
            <a:extLst>
              <a:ext uri="{FF2B5EF4-FFF2-40B4-BE49-F238E27FC236}">
                <a16:creationId xmlns:a16="http://schemas.microsoft.com/office/drawing/2014/main" id="{DAA6648D-83F8-8C1C-5BEC-30898E18C647}"/>
              </a:ext>
            </a:extLst>
          </p:cNvPr>
          <p:cNvPicPr>
            <a:picLocks noChangeAspect="1"/>
          </p:cNvPicPr>
          <p:nvPr/>
        </p:nvPicPr>
        <p:blipFill rotWithShape="1">
          <a:blip r:embed="rId5"/>
          <a:srcRect l="33463" t="40169" r="22438" b="40169"/>
          <a:stretch/>
        </p:blipFill>
        <p:spPr>
          <a:xfrm>
            <a:off x="1043608" y="4752752"/>
            <a:ext cx="7152636" cy="1793814"/>
          </a:xfrm>
          <a:prstGeom prst="rect">
            <a:avLst/>
          </a:prstGeom>
        </p:spPr>
      </p:pic>
    </p:spTree>
    <p:extLst>
      <p:ext uri="{BB962C8B-B14F-4D97-AF65-F5344CB8AC3E}">
        <p14:creationId xmlns:p14="http://schemas.microsoft.com/office/powerpoint/2010/main" val="61815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700808"/>
            <a:ext cx="8658708" cy="954107"/>
          </a:xfrm>
          <a:prstGeom prst="rect">
            <a:avLst/>
          </a:prstGeom>
          <a:noFill/>
        </p:spPr>
        <p:txBody>
          <a:bodyPr wrap="square">
            <a:spAutoFit/>
          </a:bodyPr>
          <a:lstStyle/>
          <a:p>
            <a:pPr indent="534988" algn="l"/>
            <a:r>
              <a:rPr lang="tr-TR" sz="1400" dirty="0"/>
              <a:t>Referans tablo konumlandırıldıktan sonra Görsel de görülen diyalog kutusu yardımı ile tablonun satır ve sütun denetimi yapılır. Hücreler içine yazı yazmak için üzerine gelip duble </a:t>
            </a:r>
            <a:r>
              <a:rPr lang="tr-TR" sz="1400" dirty="0" err="1"/>
              <a:t>click</a:t>
            </a:r>
            <a:r>
              <a:rPr lang="tr-TR" sz="1400" dirty="0"/>
              <a:t> yapmak gerekir. </a:t>
            </a:r>
          </a:p>
          <a:p>
            <a:pPr marL="273050" indent="261938" algn="l"/>
            <a:r>
              <a:rPr lang="tr-TR" sz="1400" dirty="0"/>
              <a:t>Satır ve sütun boyutlandırması için solda ve altta bulunan siyah kutucuklar üzerinde farenin sol tuşuna basılarak konumu belirlenir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9188FDA9-C41A-414A-12D8-3ACC083FEC31}"/>
              </a:ext>
            </a:extLst>
          </p:cNvPr>
          <p:cNvPicPr>
            <a:picLocks noChangeAspect="1"/>
          </p:cNvPicPr>
          <p:nvPr/>
        </p:nvPicPr>
        <p:blipFill rotWithShape="1">
          <a:blip r:embed="rId4"/>
          <a:srcRect l="38745" t="39433" r="28631" b="34568"/>
          <a:stretch/>
        </p:blipFill>
        <p:spPr>
          <a:xfrm>
            <a:off x="1439652" y="3307105"/>
            <a:ext cx="6264696" cy="2808313"/>
          </a:xfrm>
          <a:prstGeom prst="rect">
            <a:avLst/>
          </a:prstGeom>
        </p:spPr>
      </p:pic>
    </p:spTree>
    <p:extLst>
      <p:ext uri="{BB962C8B-B14F-4D97-AF65-F5344CB8AC3E}">
        <p14:creationId xmlns:p14="http://schemas.microsoft.com/office/powerpoint/2010/main" val="3498425427"/>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10092</TotalTime>
  <Words>668</Words>
  <Application>Microsoft Office PowerPoint</Application>
  <PresentationFormat>Ekran Gösterisi (4:3)</PresentationFormat>
  <Paragraphs>55</Paragraphs>
  <Slides>10</Slides>
  <Notes>10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Microsoft Sans Serif</vt:lpstr>
      <vt:lpstr>powerpoint-template-24</vt:lpstr>
      <vt:lpstr>4.4. ANTET VE PARÇA LİSTESİ 4.4.1. Tittle Block (Antet 4.4.2. Parts List (Parça Listesi)</vt:lpstr>
      <vt:lpstr>KATILARIN TEKNİK RESMİNİ ALMA</vt:lpstr>
      <vt:lpstr>KATILARIN TEKNİK RESMİNİ ALMA</vt:lpstr>
      <vt:lpstr>KATILARIN TEKNİK RESMİNİ ALMA</vt:lpstr>
      <vt:lpstr>KATILARIN TEKNİK RESMİNİ ALMA</vt:lpstr>
      <vt:lpstr>KATILARIN TEKNİK RESMİNİ ALMA</vt:lpstr>
      <vt:lpstr>KATILARIN TEKNİK RESMİNİ ALMA</vt:lpstr>
      <vt:lpstr>KATILARIN TEKNİK RESMİNİ ALMA</vt:lpstr>
      <vt:lpstr>KATILARIN TEKNİK RESMİNİ ALMA</vt:lpstr>
      <vt:lpstr>KATILARIN TEKNİK RESMİNİ ALMA</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102</cp:revision>
  <dcterms:created xsi:type="dcterms:W3CDTF">2021-12-22T17:52:59Z</dcterms:created>
  <dcterms:modified xsi:type="dcterms:W3CDTF">2024-12-07T22:45:30Z</dcterms:modified>
</cp:coreProperties>
</file>